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5" r:id="rId17"/>
    <p:sldId id="271" r:id="rId18"/>
    <p:sldId id="272" r:id="rId19"/>
    <p:sldId id="273" r:id="rId20"/>
    <p:sldId id="276" r:id="rId21"/>
    <p:sldId id="277" r:id="rId22"/>
    <p:sldId id="278" r:id="rId23"/>
    <p:sldId id="280" r:id="rId24"/>
    <p:sldId id="279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>
        <p:scale>
          <a:sx n="64" d="100"/>
          <a:sy n="64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4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4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0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2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6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8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4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D283C-C5D2-4F76-86BC-6D081D826053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73EE5F-983B-4F88-8DA2-E2C9FA3A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&amp; Shayne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– </a:t>
            </a:r>
            <a:r>
              <a:rPr lang="en-US" dirty="0" smtClean="0"/>
              <a:t>no action of controlling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590602"/>
            <a:ext cx="4687956" cy="1388903"/>
          </a:xfrm>
        </p:spPr>
        <p:txBody>
          <a:bodyPr/>
          <a:lstStyle/>
          <a:p>
            <a:r>
              <a:rPr lang="en-US" dirty="0" smtClean="0"/>
              <a:t>Bank </a:t>
            </a:r>
            <a:r>
              <a:rPr lang="en-US" dirty="0"/>
              <a:t>of Canada has not interfered with Canadian's exchange rate since 1998.</a:t>
            </a:r>
            <a:endParaRPr lang="en-US" dirty="0"/>
          </a:p>
        </p:txBody>
      </p:sp>
      <p:pic>
        <p:nvPicPr>
          <p:cNvPr id="3074" name="Picture 2" descr="http://hsc.csu.edu.au/economics/place/exchange_rates/figur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3" y="2556933"/>
            <a:ext cx="4515676" cy="34562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61043" y="2524539"/>
            <a:ext cx="4535555" cy="348863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61042" y="2524539"/>
            <a:ext cx="4535556" cy="348863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www.cryptocoinsnews.com/wp-content/uploads/2014/11/BankOfCanad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48" y="3715140"/>
            <a:ext cx="1139826" cy="11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768" y="2434583"/>
            <a:ext cx="4989489" cy="442341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Economy &gt; Currency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Automatic movement to equilibrium</a:t>
            </a:r>
          </a:p>
          <a:p>
            <a:r>
              <a:rPr lang="en-US" dirty="0" smtClean="0"/>
              <a:t>Absence of crises</a:t>
            </a:r>
          </a:p>
          <a:p>
            <a:r>
              <a:rPr lang="en-US" dirty="0" smtClean="0"/>
              <a:t>Lower foreign exchange reserves</a:t>
            </a:r>
            <a:endParaRPr lang="en-US" dirty="0"/>
          </a:p>
        </p:txBody>
      </p:sp>
      <p:pic>
        <p:nvPicPr>
          <p:cNvPr id="8194" name="Picture 2" descr="http://assets.rebelcircus.com/blog/wp-content/uploads/2015/02/Pros-300x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6426" r="7115" b="6613"/>
          <a:stretch/>
        </p:blipFill>
        <p:spPr bwMode="auto">
          <a:xfrm>
            <a:off x="6671257" y="2562897"/>
            <a:ext cx="3876540" cy="36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795" y="3019738"/>
            <a:ext cx="5345803" cy="2732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Ambiguity of tomorrow’s exchange rate</a:t>
            </a:r>
          </a:p>
          <a:p>
            <a:r>
              <a:rPr lang="en-US" dirty="0" smtClean="0"/>
              <a:t>Fear for investors as the currency value is a roller coaster.</a:t>
            </a:r>
          </a:p>
          <a:p>
            <a:r>
              <a:rPr lang="en-US" dirty="0" smtClean="0"/>
              <a:t>Inflationary</a:t>
            </a:r>
          </a:p>
          <a:p>
            <a:r>
              <a:rPr lang="en-US" dirty="0" smtClean="0"/>
              <a:t>Allow government to pursue inappropriate actions. </a:t>
            </a:r>
            <a:endParaRPr lang="en-US" dirty="0"/>
          </a:p>
        </p:txBody>
      </p:sp>
      <p:pic>
        <p:nvPicPr>
          <p:cNvPr id="9218" name="Picture 2" descr="http://allcountygenerators.com/blog/wp-content/uploads/2014/09/Cons-300x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5419" r="5971" b="6265"/>
          <a:stretch/>
        </p:blipFill>
        <p:spPr bwMode="auto">
          <a:xfrm>
            <a:off x="1295401" y="2556932"/>
            <a:ext cx="3817511" cy="36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Gain in Canadian dollar’s value as compared to other currencies.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Walmart USA imported 1 ton of maple syrups…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722" y="2794846"/>
            <a:ext cx="4782876" cy="32288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Export &amp; Import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Canadian attractive commodities will attract other countries in </a:t>
            </a:r>
            <a:r>
              <a:rPr lang="en-US" sz="2400" b="1" u="sng" dirty="0" smtClean="0">
                <a:solidFill>
                  <a:srgbClr val="0070C0"/>
                </a:solidFill>
              </a:rPr>
              <a:t>buying Canadian dollars to purchase such commodities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/>
              <a:t> Many countries buy Canadian dollars means that Canadian dollar’s demand is rising.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11" t="32222" r="28472" b="16914"/>
          <a:stretch/>
        </p:blipFill>
        <p:spPr>
          <a:xfrm>
            <a:off x="1295401" y="2556932"/>
            <a:ext cx="4702311" cy="3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 smtClean="0"/>
              <a:t>Obtaining a foreign trading license is easier…</a:t>
            </a:r>
            <a:endParaRPr lang="en-US" sz="4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147" t="30926" r="25937" b="17592"/>
          <a:stretch/>
        </p:blipFill>
        <p:spPr>
          <a:xfrm>
            <a:off x="1295402" y="2599264"/>
            <a:ext cx="4703175" cy="35919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3722" y="2794846"/>
            <a:ext cx="4782876" cy="32288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Government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When foreign trading license is easier to obtain, Canadian investors will exchange their Canadian dollars for foreign currencies. This will decrease the </a:t>
            </a:r>
            <a:r>
              <a:rPr lang="en-US" sz="2400" b="1" u="sng" dirty="0" smtClean="0">
                <a:solidFill>
                  <a:srgbClr val="0070C0"/>
                </a:solidFill>
              </a:rPr>
              <a:t>supply of Canadian dollars in circulation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7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Savings account in CAD gives higher interest…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3721" y="2556932"/>
            <a:ext cx="4782876" cy="37047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600" dirty="0" smtClean="0"/>
              <a:t>Monetary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When savings accounts in Canadian dollars, as compared to other currencies, can earn households or firms more money, they will most likely to </a:t>
            </a:r>
            <a:r>
              <a:rPr lang="en-US" sz="2200" b="1" u="sng" dirty="0" smtClean="0">
                <a:solidFill>
                  <a:srgbClr val="0070C0"/>
                </a:solidFill>
              </a:rPr>
              <a:t>exchange their current currency into Canadian dollars for deposits</a:t>
            </a:r>
            <a:r>
              <a:rPr lang="en-US" sz="2200" dirty="0" smtClean="0"/>
              <a:t>. This is, the demand for Canadian dollars is increasing. 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11" t="32222" r="28472" b="16914"/>
          <a:stretch/>
        </p:blipFill>
        <p:spPr>
          <a:xfrm>
            <a:off x="1295401" y="2556932"/>
            <a:ext cx="4702311" cy="3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Lost in </a:t>
            </a:r>
            <a:r>
              <a:rPr lang="en-US" dirty="0"/>
              <a:t>Canadian dollar’s value as compared to other currencies.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Canadian’s lumber price is increasing…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2" y="2599462"/>
            <a:ext cx="4782876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Export &amp; Import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When Canadian commodities are less attractive, in terms of price, other countries will </a:t>
            </a:r>
            <a:r>
              <a:rPr lang="en-US" sz="2400" b="1" u="sng" dirty="0" smtClean="0">
                <a:solidFill>
                  <a:srgbClr val="0070C0"/>
                </a:solidFill>
              </a:rPr>
              <a:t>purchase fewer of such commodities, thus exchange for a fewer amount of Canadian dollars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dirty="0"/>
              <a:t>Many countries </a:t>
            </a:r>
            <a:r>
              <a:rPr lang="en-US" sz="2400" dirty="0" smtClean="0"/>
              <a:t>decrease their buying of Canadian </a:t>
            </a:r>
            <a:r>
              <a:rPr lang="en-US" sz="2400" dirty="0"/>
              <a:t>dollars means that Canadian dollar’s demand is </a:t>
            </a:r>
            <a:r>
              <a:rPr lang="en-US" sz="2400" dirty="0" smtClean="0"/>
              <a:t>falling.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771" t="32037" r="29166" b="17963"/>
          <a:stretch/>
        </p:blipFill>
        <p:spPr>
          <a:xfrm>
            <a:off x="6392732" y="2599462"/>
            <a:ext cx="4503865" cy="3718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89" t="31482" r="29027" b="16913"/>
          <a:stretch/>
        </p:blipFill>
        <p:spPr>
          <a:xfrm>
            <a:off x="6214533" y="2599463"/>
            <a:ext cx="4682065" cy="35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of Canada prints a new series of CAD…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2" y="2599462"/>
            <a:ext cx="4782876" cy="33189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Government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 action of Bank of Canada printing a new series of Canadian dollar means that they are </a:t>
            </a:r>
            <a:r>
              <a:rPr lang="en-US" sz="2800" b="1" u="sng" dirty="0" smtClean="0">
                <a:solidFill>
                  <a:srgbClr val="0070C0"/>
                </a:solidFill>
              </a:rPr>
              <a:t>supply more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Canadian dollars into circulation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563" t="31852" r="26667" b="17963"/>
          <a:stretch/>
        </p:blipFill>
        <p:spPr>
          <a:xfrm>
            <a:off x="6292438" y="2599462"/>
            <a:ext cx="4604160" cy="35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nelyplanet.com/maps/north-america/canada/map_of_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4" y="2587565"/>
            <a:ext cx="4581191" cy="34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2"/>
          <a:stretch/>
        </p:blipFill>
        <p:spPr>
          <a:xfrm>
            <a:off x="6040027" y="2587566"/>
            <a:ext cx="4709473" cy="2279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27" y="4880112"/>
            <a:ext cx="2153765" cy="1148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69069" r="25919" b="-239"/>
          <a:stretch/>
        </p:blipFill>
        <p:spPr>
          <a:xfrm>
            <a:off x="8267775" y="4880112"/>
            <a:ext cx="2481726" cy="1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Loan account in CAD is charged with a higher interest…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2" y="2599462"/>
            <a:ext cx="4782876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600" dirty="0"/>
              <a:t>Monetary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When </a:t>
            </a:r>
            <a:r>
              <a:rPr lang="en-US" sz="2200" dirty="0" smtClean="0"/>
              <a:t>loan accounts </a:t>
            </a:r>
            <a:r>
              <a:rPr lang="en-US" sz="2200" dirty="0"/>
              <a:t>in Canadian dollars, as compared to other currencies, </a:t>
            </a:r>
            <a:r>
              <a:rPr lang="en-US" sz="2200" dirty="0" smtClean="0"/>
              <a:t>make households or firms pay more, </a:t>
            </a:r>
            <a:r>
              <a:rPr lang="en-US" sz="2200" dirty="0"/>
              <a:t>they will most likely </a:t>
            </a:r>
            <a:r>
              <a:rPr lang="en-US" sz="2200" b="1" u="sng" dirty="0" smtClean="0">
                <a:solidFill>
                  <a:srgbClr val="0070C0"/>
                </a:solidFill>
              </a:rPr>
              <a:t>not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to </a:t>
            </a:r>
            <a:r>
              <a:rPr lang="en-US" sz="2200" b="1" u="sng" dirty="0" smtClean="0">
                <a:solidFill>
                  <a:srgbClr val="0070C0"/>
                </a:solidFill>
              </a:rPr>
              <a:t>choose Canadian dollars as their loan account’s currency</a:t>
            </a:r>
            <a:r>
              <a:rPr lang="en-US" sz="2200" dirty="0" smtClean="0"/>
              <a:t>. </a:t>
            </a:r>
            <a:r>
              <a:rPr lang="en-US" sz="2200" dirty="0"/>
              <a:t>This is, the demand for Canadian dollars is </a:t>
            </a:r>
            <a:r>
              <a:rPr lang="en-US" sz="2200" dirty="0" smtClean="0"/>
              <a:t>falling. 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89" t="31482" r="29027" b="16913"/>
          <a:stretch/>
        </p:blipFill>
        <p:spPr>
          <a:xfrm>
            <a:off x="6214533" y="2599463"/>
            <a:ext cx="4682065" cy="35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CAD depreciates?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 cheaper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20294" cy="33189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Devaluation </a:t>
            </a:r>
            <a:r>
              <a:rPr lang="en-US" dirty="0"/>
              <a:t>will </a:t>
            </a:r>
            <a:r>
              <a:rPr lang="en-US" b="1" i="1" u="sng" dirty="0">
                <a:solidFill>
                  <a:srgbClr val="0070C0"/>
                </a:solidFill>
              </a:rPr>
              <a:t>decrease the value of your currency</a:t>
            </a:r>
            <a:r>
              <a:rPr lang="en-US" dirty="0"/>
              <a:t> against others, </a:t>
            </a:r>
            <a:r>
              <a:rPr lang="en-US" dirty="0" smtClean="0"/>
              <a:t>meaning that when others purchase your goods and services (or you sell your goods and services to them), they will </a:t>
            </a:r>
            <a:r>
              <a:rPr lang="en-US" b="1" i="1" u="sng" dirty="0" smtClean="0">
                <a:solidFill>
                  <a:srgbClr val="0070C0"/>
                </a:solidFill>
              </a:rPr>
              <a:t>pay less of their currency</a:t>
            </a:r>
            <a:r>
              <a:rPr lang="en-US" dirty="0" smtClean="0"/>
              <a:t>, as compared to the past. </a:t>
            </a:r>
          </a:p>
        </p:txBody>
      </p:sp>
      <p:pic>
        <p:nvPicPr>
          <p:cNvPr id="4098" name="Picture 2" descr="http://www.firststopshop.co.uk/wp-content/uploads/2015/01/types-of-export-licen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1000" l="2800" r="91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5695" y="2556932"/>
            <a:ext cx="3803614" cy="38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aggregate demand.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86738" cy="33189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Cheaper exports will </a:t>
            </a:r>
            <a:r>
              <a:rPr lang="en-US" b="1" u="sng" dirty="0" smtClean="0">
                <a:solidFill>
                  <a:srgbClr val="0070C0"/>
                </a:solidFill>
              </a:rPr>
              <a:t>encourage other countries to purchase/invest in your country’s goods and services</a:t>
            </a:r>
            <a:r>
              <a:rPr lang="en-US" dirty="0" smtClean="0"/>
              <a:t>. Therefore, as your currency devalues, its aggregate demand is increasing. </a:t>
            </a:r>
            <a:endParaRPr lang="en-US" dirty="0"/>
          </a:p>
        </p:txBody>
      </p:sp>
      <p:pic>
        <p:nvPicPr>
          <p:cNvPr id="6146" name="Picture 2" descr="https://bobbyrb.files.wordpress.com/2011/01/slide0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9" y="2643809"/>
            <a:ext cx="4714458" cy="35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more expensive.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557" y="2556932"/>
            <a:ext cx="5738187" cy="331893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Devaluation will </a:t>
            </a:r>
            <a:r>
              <a:rPr lang="en-US" b="1" i="1" u="sng" dirty="0">
                <a:solidFill>
                  <a:srgbClr val="0070C0"/>
                </a:solidFill>
              </a:rPr>
              <a:t>decrease the value of your currency</a:t>
            </a:r>
            <a:r>
              <a:rPr lang="en-US" dirty="0"/>
              <a:t> against others, meaning that when </a:t>
            </a:r>
            <a:r>
              <a:rPr lang="en-US" dirty="0" smtClean="0"/>
              <a:t>you purchase others goods </a:t>
            </a:r>
            <a:r>
              <a:rPr lang="en-US" dirty="0"/>
              <a:t>and services (or </a:t>
            </a:r>
            <a:r>
              <a:rPr lang="en-US" dirty="0" smtClean="0"/>
              <a:t>others sell you their goods </a:t>
            </a:r>
            <a:r>
              <a:rPr lang="en-US" dirty="0"/>
              <a:t>and </a:t>
            </a:r>
            <a:r>
              <a:rPr lang="en-US" dirty="0" smtClean="0"/>
              <a:t>services), you will </a:t>
            </a:r>
            <a:r>
              <a:rPr lang="en-US" b="1" i="1" u="sng" dirty="0">
                <a:solidFill>
                  <a:srgbClr val="0070C0"/>
                </a:solidFill>
              </a:rPr>
              <a:t>pay </a:t>
            </a:r>
            <a:r>
              <a:rPr lang="en-US" b="1" i="1" u="sng" dirty="0" smtClean="0">
                <a:solidFill>
                  <a:srgbClr val="0070C0"/>
                </a:solidFill>
              </a:rPr>
              <a:t>more of your currency</a:t>
            </a:r>
            <a:r>
              <a:rPr lang="en-US" dirty="0"/>
              <a:t>, as compared to the past. </a:t>
            </a:r>
          </a:p>
        </p:txBody>
      </p:sp>
      <p:pic>
        <p:nvPicPr>
          <p:cNvPr id="5122" name="Picture 2" descr="http://d4nations.com/webpubl/images/1aaimport-cardboard-box-on-hand-truck-image-for-international-or-worldwide-trade-and-world-economy-and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56932"/>
            <a:ext cx="3753676" cy="37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5487784" cy="33189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AD</a:t>
            </a:r>
            <a:r>
              <a:rPr lang="en-US" dirty="0" smtClean="0"/>
              <a:t> </a:t>
            </a:r>
            <a:r>
              <a:rPr lang="en-US" dirty="0"/>
              <a:t>rises: if the economy is at full capacity, higher AD will cause inflation</a:t>
            </a:r>
            <a:r>
              <a:rPr lang="en-US" dirty="0" smtClean="0"/>
              <a:t>.</a:t>
            </a:r>
            <a:endParaRPr lang="en-US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Imports’ price </a:t>
            </a:r>
            <a:r>
              <a:rPr lang="en-US" dirty="0" smtClean="0"/>
              <a:t>rises: retail price increases, but retailers earn less profits.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Exports</a:t>
            </a:r>
            <a:r>
              <a:rPr lang="en-US" dirty="0" smtClean="0"/>
              <a:t> rises: firms have less incentives to cut costs, as they are better off in the market -&gt; long run costs rise and so does inflation.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170" name="Picture 2" descr="http://economictimes.indiatimes.com/photo/36678589.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86" y="2640058"/>
            <a:ext cx="4314412" cy="32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Canadian dollar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exchange rate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33901"/>
              </p:ext>
            </p:extLst>
          </p:nvPr>
        </p:nvGraphicFramePr>
        <p:xfrm>
          <a:off x="1295400" y="2557463"/>
          <a:ext cx="9601200" cy="1369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684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CNY</a:t>
                      </a:r>
                      <a:endParaRPr lang="en-US" dirty="0"/>
                    </a:p>
                  </a:txBody>
                  <a:tcPr/>
                </a:tc>
              </a:tr>
              <a:tr h="684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CAD ~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 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r>
                        <a:rPr lang="en-US" baseline="0" dirty="0" smtClean="0"/>
                        <a:t> 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 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95.30 JPY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4.94 CNY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6156" y="4607859"/>
            <a:ext cx="53704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Key:</a:t>
            </a:r>
          </a:p>
          <a:p>
            <a:r>
              <a:rPr lang="en-US" dirty="0" smtClean="0"/>
              <a:t>CAD – Canadian dollar	USD – United States dollar</a:t>
            </a:r>
          </a:p>
          <a:p>
            <a:r>
              <a:rPr lang="en-US" dirty="0" smtClean="0"/>
              <a:t>EUR – Euro		GBP – British pound</a:t>
            </a:r>
          </a:p>
          <a:p>
            <a:r>
              <a:rPr lang="en-US" dirty="0" smtClean="0"/>
              <a:t>JPY – Japanese yen		CNY – Chinese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691718" y="3917576"/>
            <a:ext cx="32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Date: April 14</a:t>
            </a:r>
            <a:r>
              <a:rPr lang="en-US" baseline="30000" dirty="0" smtClean="0"/>
              <a:t>th</a:t>
            </a:r>
            <a:r>
              <a:rPr lang="en-US" dirty="0" smtClean="0"/>
              <a:t>, 2015 10:03 A.M.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dollar VS. US dollar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47" y="2556932"/>
            <a:ext cx="4894149" cy="33189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Depreciate</a:t>
            </a:r>
          </a:p>
          <a:p>
            <a:r>
              <a:rPr lang="en-US" dirty="0" smtClean="0"/>
              <a:t>Peak</a:t>
            </a:r>
            <a:r>
              <a:rPr lang="en-US" dirty="0"/>
              <a:t>: 1.28 CAD/USD (</a:t>
            </a:r>
            <a:r>
              <a:rPr lang="en-US" dirty="0" smtClean="0"/>
              <a:t>16/03/15)</a:t>
            </a:r>
          </a:p>
          <a:p>
            <a:r>
              <a:rPr lang="en-US" dirty="0" smtClean="0"/>
              <a:t>Trough</a:t>
            </a:r>
            <a:r>
              <a:rPr lang="en-US" dirty="0"/>
              <a:t>: 1.07 CAD/USD </a:t>
            </a:r>
            <a:r>
              <a:rPr lang="en-US" dirty="0" smtClean="0"/>
              <a:t>(09/07/14)</a:t>
            </a:r>
          </a:p>
          <a:p>
            <a:r>
              <a:rPr lang="en-US" dirty="0" smtClean="0"/>
              <a:t>18/12/14 </a:t>
            </a:r>
            <a:r>
              <a:rPr lang="en-US" dirty="0"/>
              <a:t>- 31/01/15: depreciation of 6.3%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15" t="14187" r="40659" b="16150"/>
          <a:stretch/>
        </p:blipFill>
        <p:spPr>
          <a:xfrm>
            <a:off x="1295402" y="2542136"/>
            <a:ext cx="4451572" cy="33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dollar VS. Euro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80" t="16666" r="40833" b="14074"/>
          <a:stretch/>
        </p:blipFill>
        <p:spPr>
          <a:xfrm>
            <a:off x="1295402" y="2556932"/>
            <a:ext cx="4445954" cy="331893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2447" y="2556932"/>
            <a:ext cx="4894149" cy="33189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Appreciate</a:t>
            </a:r>
          </a:p>
          <a:p>
            <a:r>
              <a:rPr lang="en-US" dirty="0" smtClean="0"/>
              <a:t>Peak</a:t>
            </a:r>
            <a:r>
              <a:rPr lang="en-US" dirty="0"/>
              <a:t>: 1.53 CAD/USD (</a:t>
            </a:r>
            <a:r>
              <a:rPr lang="en-US" dirty="0" smtClean="0"/>
              <a:t>27/04/14)</a:t>
            </a:r>
          </a:p>
          <a:p>
            <a:r>
              <a:rPr lang="en-US" dirty="0" smtClean="0"/>
              <a:t>Trough</a:t>
            </a:r>
            <a:r>
              <a:rPr lang="en-US" dirty="0"/>
              <a:t>: 1.33 CAD/USD (</a:t>
            </a:r>
            <a:r>
              <a:rPr lang="en-US" dirty="0" smtClean="0"/>
              <a:t>14/04/15)</a:t>
            </a:r>
          </a:p>
          <a:p>
            <a:r>
              <a:rPr lang="en-US" dirty="0" smtClean="0"/>
              <a:t>21/02/15 </a:t>
            </a:r>
            <a:r>
              <a:rPr lang="en-US" dirty="0"/>
              <a:t>- 14/03/15: depreciation of 6.7%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dollar VS. Japanese yen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02449" y="2816814"/>
            <a:ext cx="4894149" cy="28524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Constant</a:t>
            </a:r>
          </a:p>
          <a:p>
            <a:r>
              <a:rPr lang="en-US" dirty="0" smtClean="0"/>
              <a:t>Peak</a:t>
            </a:r>
            <a:r>
              <a:rPr lang="en-US" dirty="0"/>
              <a:t>: 0.01084 CAD/JPY (</a:t>
            </a:r>
            <a:r>
              <a:rPr lang="en-US" dirty="0" smtClean="0"/>
              <a:t>31/01/15)</a:t>
            </a:r>
          </a:p>
          <a:p>
            <a:r>
              <a:rPr lang="en-US" dirty="0" smtClean="0"/>
              <a:t>Trough</a:t>
            </a:r>
            <a:r>
              <a:rPr lang="en-US" dirty="0"/>
              <a:t>: 0.00939 CAD/JPY (</a:t>
            </a:r>
            <a:r>
              <a:rPr lang="en-US" dirty="0" smtClean="0"/>
              <a:t>07/12/14)</a:t>
            </a:r>
          </a:p>
          <a:p>
            <a:r>
              <a:rPr lang="en-US" dirty="0" smtClean="0"/>
              <a:t>15/10/14 </a:t>
            </a:r>
            <a:r>
              <a:rPr lang="en-US" dirty="0"/>
              <a:t>- 31/01/15: "valley", with 07/12/14 is its trough.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87" t="20000" r="40521" b="10556"/>
          <a:stretch/>
        </p:blipFill>
        <p:spPr>
          <a:xfrm>
            <a:off x="1295402" y="2552699"/>
            <a:ext cx="4507074" cy="3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or floating?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Exchange rate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– floating exchange rate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 </a:t>
            </a:r>
            <a:r>
              <a:rPr lang="en-US" dirty="0"/>
              <a:t>Finance Minister Joe Oliver won't interfere Bank of Canada on exchange rates, as of his interview with </a:t>
            </a:r>
            <a:r>
              <a:rPr lang="en-US" dirty="0" smtClean="0"/>
              <a:t>Bloomberg.</a:t>
            </a:r>
          </a:p>
        </p:txBody>
      </p:sp>
      <p:pic>
        <p:nvPicPr>
          <p:cNvPr id="2050" name="Picture 2" descr="http://www.cija.ca/wp-content/uploads/2013/05/01232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3" y="3414366"/>
            <a:ext cx="3874744" cy="24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ltimatehomeguide.ca/wp-content/uploads/2015/01/banque_du_ca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53" y="3414366"/>
            <a:ext cx="3323028" cy="24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</TotalTime>
  <Words>755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Canada</vt:lpstr>
      <vt:lpstr>Introduction</vt:lpstr>
      <vt:lpstr>Exchange Rates</vt:lpstr>
      <vt:lpstr>Current exchange rate value</vt:lpstr>
      <vt:lpstr>Canadian dollar VS. US dollar</vt:lpstr>
      <vt:lpstr>Canadian dollar VS. Euro</vt:lpstr>
      <vt:lpstr>Canadian dollar VS. Japanese yen</vt:lpstr>
      <vt:lpstr>Fixed or floating?</vt:lpstr>
      <vt:lpstr>Canada – floating exchange rate regime</vt:lpstr>
      <vt:lpstr>Canada – no action of controlling ER</vt:lpstr>
      <vt:lpstr>Pros?</vt:lpstr>
      <vt:lpstr>Cons?</vt:lpstr>
      <vt:lpstr>Appreciation</vt:lpstr>
      <vt:lpstr>Walmart USA imported 1 ton of maple syrups…</vt:lpstr>
      <vt:lpstr>Obtaining a foreign trading license is easier…</vt:lpstr>
      <vt:lpstr>Savings account in CAD gives higher interest…</vt:lpstr>
      <vt:lpstr>Depreciation</vt:lpstr>
      <vt:lpstr>Canadian’s lumber price is increasing…</vt:lpstr>
      <vt:lpstr>Bank of Canada prints a new series of CAD…</vt:lpstr>
      <vt:lpstr>Loan account in CAD is charged with a higher interest…</vt:lpstr>
      <vt:lpstr>Consequences?</vt:lpstr>
      <vt:lpstr>Exports cheaper</vt:lpstr>
      <vt:lpstr>Increase aggregate demand.</vt:lpstr>
      <vt:lpstr>Imports more expensive.</vt:lpstr>
      <vt:lpstr>INFLATION!!!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THIENAN</dc:creator>
  <cp:lastModifiedBy>THIENAN</cp:lastModifiedBy>
  <cp:revision>25</cp:revision>
  <dcterms:created xsi:type="dcterms:W3CDTF">2015-04-15T07:17:10Z</dcterms:created>
  <dcterms:modified xsi:type="dcterms:W3CDTF">2015-04-15T15:38:29Z</dcterms:modified>
</cp:coreProperties>
</file>